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312" r:id="rId2"/>
    <p:sldId id="343" r:id="rId3"/>
    <p:sldId id="336" r:id="rId4"/>
    <p:sldId id="314" r:id="rId5"/>
    <p:sldId id="258" r:id="rId6"/>
    <p:sldId id="291" r:id="rId7"/>
    <p:sldId id="316" r:id="rId8"/>
    <p:sldId id="317" r:id="rId9"/>
    <p:sldId id="340" r:id="rId10"/>
    <p:sldId id="347" r:id="rId11"/>
    <p:sldId id="341" r:id="rId12"/>
    <p:sldId id="320" r:id="rId13"/>
    <p:sldId id="358" r:id="rId14"/>
    <p:sldId id="359" r:id="rId15"/>
    <p:sldId id="360" r:id="rId16"/>
    <p:sldId id="361" r:id="rId17"/>
    <p:sldId id="344" r:id="rId18"/>
    <p:sldId id="346" r:id="rId19"/>
    <p:sldId id="319" r:id="rId20"/>
    <p:sldId id="318" r:id="rId21"/>
    <p:sldId id="324" r:id="rId22"/>
    <p:sldId id="349" r:id="rId23"/>
    <p:sldId id="351" r:id="rId24"/>
    <p:sldId id="352" r:id="rId25"/>
    <p:sldId id="350" r:id="rId26"/>
    <p:sldId id="353" r:id="rId27"/>
    <p:sldId id="355" r:id="rId28"/>
    <p:sldId id="363" r:id="rId29"/>
    <p:sldId id="357" r:id="rId30"/>
    <p:sldId id="356" r:id="rId31"/>
    <p:sldId id="342" r:id="rId32"/>
    <p:sldId id="337" r:id="rId33"/>
    <p:sldId id="339" r:id="rId34"/>
    <p:sldId id="373" r:id="rId35"/>
    <p:sldId id="332" r:id="rId36"/>
    <p:sldId id="367" r:id="rId37"/>
    <p:sldId id="368" r:id="rId38"/>
    <p:sldId id="371" r:id="rId39"/>
    <p:sldId id="369" r:id="rId40"/>
    <p:sldId id="372" r:id="rId41"/>
    <p:sldId id="375" r:id="rId42"/>
    <p:sldId id="333" r:id="rId43"/>
    <p:sldId id="374" r:id="rId44"/>
    <p:sldId id="334" r:id="rId45"/>
    <p:sldId id="335" r:id="rId46"/>
    <p:sldId id="267" r:id="rId47"/>
    <p:sldId id="313" r:id="rId48"/>
    <p:sldId id="315" r:id="rId49"/>
    <p:sldId id="260" r:id="rId50"/>
    <p:sldId id="311" r:id="rId51"/>
    <p:sldId id="278" r:id="rId52"/>
    <p:sldId id="306" r:id="rId53"/>
    <p:sldId id="273" r:id="rId54"/>
    <p:sldId id="297" r:id="rId55"/>
    <p:sldId id="282" r:id="rId56"/>
    <p:sldId id="275" r:id="rId57"/>
    <p:sldId id="292" r:id="rId58"/>
    <p:sldId id="283" r:id="rId59"/>
    <p:sldId id="286" r:id="rId60"/>
    <p:sldId id="300" r:id="rId61"/>
    <p:sldId id="307" r:id="rId62"/>
    <p:sldId id="301" r:id="rId63"/>
    <p:sldId id="302" r:id="rId64"/>
    <p:sldId id="303" r:id="rId65"/>
    <p:sldId id="310" r:id="rId66"/>
    <p:sldId id="304" r:id="rId67"/>
    <p:sldId id="308" r:id="rId68"/>
    <p:sldId id="309" r:id="rId69"/>
    <p:sldId id="274" r:id="rId70"/>
    <p:sldId id="28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4893"/>
    <p:restoredTop sz="96395"/>
  </p:normalViewPr>
  <p:slideViewPr>
    <p:cSldViewPr snapToGrid="0" snapToObjects="1">
      <p:cViewPr varScale="1">
        <p:scale>
          <a:sx n="123" d="100"/>
          <a:sy n="123" d="100"/>
        </p:scale>
        <p:origin x="208" y="109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8</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48</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49</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57</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14.08.22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14.08.22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14.08.22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14.08.22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14.08.22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14.08.22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14.08.22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14.08.22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14.08.22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14.08.22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14.08.22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14.08.22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12675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2228-2FC3-6AFB-2861-7F54D42FC72F}"/>
              </a:ext>
            </a:extLst>
          </p:cNvPr>
          <p:cNvSpPr>
            <a:spLocks noGrp="1"/>
          </p:cNvSpPr>
          <p:nvPr>
            <p:ph type="title"/>
          </p:nvPr>
        </p:nvSpPr>
        <p:spPr/>
        <p:txBody>
          <a:bodyPr/>
          <a:lstStyle/>
          <a:p>
            <a:r>
              <a:rPr lang="en-CH" dirty="0"/>
              <a:t>Open discussion</a:t>
            </a:r>
          </a:p>
        </p:txBody>
      </p:sp>
      <p:sp>
        <p:nvSpPr>
          <p:cNvPr id="3" name="Content Placeholder 2">
            <a:extLst>
              <a:ext uri="{FF2B5EF4-FFF2-40B4-BE49-F238E27FC236}">
                <a16:creationId xmlns:a16="http://schemas.microsoft.com/office/drawing/2014/main" id="{60DBE200-4D7F-9CD1-AC65-44895D33D1FC}"/>
              </a:ext>
            </a:extLst>
          </p:cNvPr>
          <p:cNvSpPr>
            <a:spLocks noGrp="1"/>
          </p:cNvSpPr>
          <p:nvPr>
            <p:ph idx="1"/>
          </p:nvPr>
        </p:nvSpPr>
        <p:spPr/>
        <p:txBody>
          <a:bodyPr/>
          <a:lstStyle/>
          <a:p>
            <a:r>
              <a:rPr lang="en-CH" dirty="0"/>
              <a:t>We’ll start by looking at putting things together that belong together</a:t>
            </a:r>
          </a:p>
          <a:p>
            <a:r>
              <a:rPr lang="en-CH" b="1" dirty="0"/>
              <a:t>How do we know what does?</a:t>
            </a:r>
          </a:p>
          <a:p>
            <a:pPr marL="0" indent="0">
              <a:buNone/>
            </a:pPr>
            <a:endParaRPr lang="en-CH" dirty="0"/>
          </a:p>
          <a:p>
            <a:r>
              <a:rPr lang="en-CH" dirty="0"/>
              <a:t>We know data structures that groups data together, lists, dictionaries, etc; and modules and packages that organize code with a similar scope</a:t>
            </a:r>
          </a:p>
          <a:p>
            <a:r>
              <a:rPr lang="en-CH" dirty="0"/>
              <a:t>Here we’ll look at functions and classes as a way to group data and functionality together in a way that is easy to use but remain flexible to changes</a:t>
            </a:r>
          </a:p>
        </p:txBody>
      </p:sp>
      <p:sp>
        <p:nvSpPr>
          <p:cNvPr id="4" name="Footer Placeholder 3">
            <a:extLst>
              <a:ext uri="{FF2B5EF4-FFF2-40B4-BE49-F238E27FC236}">
                <a16:creationId xmlns:a16="http://schemas.microsoft.com/office/drawing/2014/main" id="{FA7F9FBC-3DDF-B735-60B2-CAAA2DD7A66A}"/>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85B34661-EBE8-5B0B-71FF-4CD322215C3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94974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To</a:t>
            </a:r>
            <a:r>
              <a:rPr lang="de-DE" dirty="0"/>
              <a:t> </a:t>
            </a:r>
            <a:r>
              <a:rPr lang="de-DE" dirty="0" err="1"/>
              <a:t>make</a:t>
            </a:r>
            <a:r>
              <a:rPr lang="de-DE" dirty="0"/>
              <a:t> </a:t>
            </a:r>
            <a:r>
              <a:rPr lang="de-DE" dirty="0" err="1"/>
              <a:t>the</a:t>
            </a:r>
            <a:r>
              <a:rPr lang="de-DE" dirty="0"/>
              <a:t> </a:t>
            </a:r>
            <a:r>
              <a:rPr lang="de-DE" dirty="0" err="1"/>
              <a:t>behavior</a:t>
            </a:r>
            <a:r>
              <a:rPr lang="de-DE" dirty="0"/>
              <a:t> a </a:t>
            </a:r>
            <a:r>
              <a:rPr lang="de-DE" dirty="0" err="1"/>
              <a:t>little</a:t>
            </a:r>
            <a:r>
              <a:rPr lang="de-DE" dirty="0"/>
              <a:t> </a:t>
            </a:r>
            <a:r>
              <a:rPr lang="de-DE" dirty="0" err="1"/>
              <a:t>bit</a:t>
            </a:r>
            <a:r>
              <a:rPr lang="de-DE" dirty="0"/>
              <a:t> </a:t>
            </a:r>
            <a:r>
              <a:rPr lang="de-DE" dirty="0" err="1"/>
              <a:t>more</a:t>
            </a:r>
            <a:r>
              <a:rPr lang="de-DE" dirty="0"/>
              <a:t> </a:t>
            </a:r>
            <a:r>
              <a:rPr lang="de-DE" dirty="0" err="1"/>
              <a:t>interesting</a:t>
            </a:r>
            <a:r>
              <a:rPr lang="de-DE" dirty="0"/>
              <a:t> </a:t>
            </a:r>
            <a:r>
              <a:rPr lang="de-DE" dirty="0" err="1"/>
              <a:t>the</a:t>
            </a:r>
            <a:r>
              <a:rPr lang="de-DE" dirty="0"/>
              <a:t> </a:t>
            </a:r>
            <a:r>
              <a:rPr lang="de-DE" dirty="0" err="1"/>
              <a:t>walker</a:t>
            </a:r>
            <a:r>
              <a:rPr lang="de-DE" dirty="0"/>
              <a:t> in </a:t>
            </a:r>
            <a:r>
              <a:rPr lang="de-DE" dirty="0" err="1"/>
              <a:t>the</a:t>
            </a:r>
            <a:r>
              <a:rPr lang="de-DE" dirty="0"/>
              <a:t> </a:t>
            </a:r>
            <a:r>
              <a:rPr lang="de-DE" dirty="0" err="1"/>
              <a:t>exercise</a:t>
            </a:r>
            <a:r>
              <a:rPr lang="de-DE" dirty="0"/>
              <a:t>…</a:t>
            </a:r>
          </a:p>
          <a:p>
            <a:pPr lvl="1"/>
            <a:r>
              <a:rPr lang="de-DE" dirty="0" err="1"/>
              <a:t>choses</a:t>
            </a:r>
            <a:r>
              <a:rPr lang="de-DE" dirty="0"/>
              <a:t> </a:t>
            </a:r>
            <a:r>
              <a:rPr lang="de-DE" dirty="0" err="1"/>
              <a:t>its</a:t>
            </a:r>
            <a:r>
              <a:rPr lang="de-DE" dirty="0"/>
              <a:t> </a:t>
            </a:r>
            <a:r>
              <a:rPr lang="de-DE" dirty="0" err="1"/>
              <a:t>next</a:t>
            </a:r>
            <a:r>
              <a:rPr lang="de-DE" dirty="0"/>
              <a:t> </a:t>
            </a:r>
            <a:r>
              <a:rPr lang="de-DE" dirty="0" err="1"/>
              <a:t>step</a:t>
            </a:r>
            <a:r>
              <a:rPr lang="de-DE" dirty="0"/>
              <a:t> </a:t>
            </a:r>
            <a:r>
              <a:rPr lang="de-DE" dirty="0" err="1"/>
              <a:t>from</a:t>
            </a:r>
            <a:r>
              <a:rPr lang="de-DE" dirty="0"/>
              <a:t> a </a:t>
            </a:r>
            <a:r>
              <a:rPr lang="de-DE" dirty="0" err="1"/>
              <a:t>probability</a:t>
            </a:r>
            <a:endParaRPr lang="de-DE" dirty="0"/>
          </a:p>
          <a:p>
            <a:pPr lvl="1"/>
            <a:r>
              <a:rPr lang="de-DE" dirty="0"/>
              <a:t>Can also </a:t>
            </a:r>
            <a:r>
              <a:rPr lang="de-DE" dirty="0" err="1"/>
              <a:t>walk</a:t>
            </a:r>
            <a:r>
              <a:rPr lang="de-DE" dirty="0"/>
              <a:t> </a:t>
            </a:r>
            <a:r>
              <a:rPr lang="de-DE" dirty="0" err="1"/>
              <a:t>over</a:t>
            </a:r>
            <a:r>
              <a:rPr lang="de-DE" dirty="0"/>
              <a:t> a non uniform </a:t>
            </a:r>
            <a:r>
              <a:rPr lang="de-DE" dirty="0" err="1"/>
              <a:t>background</a:t>
            </a:r>
            <a:r>
              <a:rPr lang="de-DE" dirty="0"/>
              <a:t>, </a:t>
            </a:r>
            <a:r>
              <a:rPr lang="de-DE" dirty="0" err="1"/>
              <a:t>that</a:t>
            </a:r>
            <a:r>
              <a:rPr lang="de-DE" dirty="0"/>
              <a:t> </a:t>
            </a:r>
            <a:r>
              <a:rPr lang="de-DE" dirty="0" err="1"/>
              <a:t>influences</a:t>
            </a:r>
            <a:r>
              <a:rPr lang="de-DE" dirty="0"/>
              <a:t> </a:t>
            </a:r>
            <a:r>
              <a:rPr lang="de-DE" dirty="0" err="1"/>
              <a:t>how</a:t>
            </a:r>
            <a:r>
              <a:rPr lang="de-DE" dirty="0"/>
              <a:t> </a:t>
            </a:r>
            <a:r>
              <a:rPr lang="de-DE" dirty="0" err="1"/>
              <a:t>likely</a:t>
            </a:r>
            <a:r>
              <a:rPr lang="de-DE" dirty="0"/>
              <a:t> </a:t>
            </a:r>
            <a:r>
              <a:rPr lang="de-DE" dirty="0" err="1"/>
              <a:t>it</a:t>
            </a:r>
            <a:r>
              <a:rPr lang="de-DE" dirty="0"/>
              <a:t> </a:t>
            </a:r>
            <a:r>
              <a:rPr lang="de-DE" dirty="0" err="1"/>
              <a:t>is</a:t>
            </a:r>
            <a:r>
              <a:rPr lang="de-DE" dirty="0"/>
              <a:t> </a:t>
            </a:r>
            <a:r>
              <a:rPr lang="de-DE" dirty="0" err="1"/>
              <a:t>to</a:t>
            </a:r>
            <a:r>
              <a:rPr lang="de-DE" dirty="0"/>
              <a:t> </a:t>
            </a:r>
            <a:r>
              <a:rPr lang="de-DE" dirty="0" err="1"/>
              <a:t>go</a:t>
            </a:r>
            <a:r>
              <a:rPr lang="de-DE" dirty="0"/>
              <a:t> </a:t>
            </a:r>
            <a:r>
              <a:rPr lang="de-DE" dirty="0" err="1"/>
              <a:t>there</a:t>
            </a:r>
            <a:endParaRPr lang="en-CH" dirty="0"/>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lstStyle/>
          <a:p>
            <a:r>
              <a:rPr lang="en-US" dirty="0"/>
              <a:t>Submit a PR for Issue #1 on GitHub. </a:t>
            </a:r>
          </a:p>
          <a:p>
            <a:r>
              <a:rPr lang="en-US" dirty="0"/>
              <a:t>Have a look at the “Hands-on Walker Step 0” notebook </a:t>
            </a:r>
          </a:p>
          <a:p>
            <a:r>
              <a:rPr lang="en-US" dirty="0"/>
              <a:t>Create a copy of the notebook,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One of 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656895" y="1391896"/>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429850"/>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1460933" y="4643548"/>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5046813" y="3721857"/>
            <a:ext cx="4384374" cy="2862322"/>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a:p>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149792"/>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149265"/>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2755893"/>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473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FE0-D8B2-D71F-D7BB-DCA96FC32C2E}"/>
              </a:ext>
            </a:extLst>
          </p:cNvPr>
          <p:cNvSpPr>
            <a:spLocks noGrp="1"/>
          </p:cNvSpPr>
          <p:nvPr>
            <p:ph type="title"/>
          </p:nvPr>
        </p:nvSpPr>
        <p:spPr/>
        <p:txBody>
          <a:bodyPr/>
          <a:lstStyle/>
          <a:p>
            <a:r>
              <a:rPr lang="en-CH" dirty="0"/>
              <a:t>Start: ask who has written a class before</a:t>
            </a:r>
          </a:p>
        </p:txBody>
      </p:sp>
      <p:sp>
        <p:nvSpPr>
          <p:cNvPr id="3" name="Content Placeholder 2">
            <a:extLst>
              <a:ext uri="{FF2B5EF4-FFF2-40B4-BE49-F238E27FC236}">
                <a16:creationId xmlns:a16="http://schemas.microsoft.com/office/drawing/2014/main" id="{5AD5840E-F005-5539-F6FD-0B0F7BE0434B}"/>
              </a:ext>
            </a:extLst>
          </p:cNvPr>
          <p:cNvSpPr>
            <a:spLocks noGrp="1"/>
          </p:cNvSpPr>
          <p:nvPr>
            <p:ph idx="1"/>
          </p:nvPr>
        </p:nvSpPr>
        <p:spPr/>
        <p:txBody>
          <a:bodyPr/>
          <a:lstStyle/>
          <a:p>
            <a:r>
              <a:rPr lang="en-CH" dirty="0"/>
              <a:t>Mix them so they’re paired with someone who didn’t</a:t>
            </a:r>
          </a:p>
        </p:txBody>
      </p:sp>
      <p:sp>
        <p:nvSpPr>
          <p:cNvPr id="4" name="Footer Placeholder 3">
            <a:extLst>
              <a:ext uri="{FF2B5EF4-FFF2-40B4-BE49-F238E27FC236}">
                <a16:creationId xmlns:a16="http://schemas.microsoft.com/office/drawing/2014/main" id="{B93BAA41-E7F2-5153-827B-EBDA5EC49152}"/>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B2DA2077-E69C-EF71-EC7E-30598F41AEE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8415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369880"/>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types</a:t>
            </a:r>
          </a:p>
          <a:p>
            <a:pPr marL="285750" indent="-285750">
              <a:buFont typeface="Arial" panose="020B0604020202020204" pitchFamily="34" charset="0"/>
              <a:buChar char="•"/>
            </a:pPr>
            <a:r>
              <a:rPr lang="en-CH" sz="2000" dirty="0"/>
              <a:t>We need to define constructor parameters that are not used in some code paths</a:t>
            </a:r>
          </a:p>
          <a:p>
            <a:pPr marL="285750" indent="-285750">
              <a:buFont typeface="Arial" panose="020B0604020202020204" pitchFamily="34" charset="0"/>
              <a:buChar char="•"/>
            </a:pPr>
            <a:r>
              <a:rPr lang="en-CH" sz="2000" dirty="0"/>
              <a:t>Most constructor parameters are never used again</a:t>
            </a:r>
            <a:br>
              <a:rPr lang="en-CH" sz="2000" dirty="0"/>
            </a:br>
            <a:endParaRPr lang="en-CH" sz="2000" dirty="0"/>
          </a:p>
          <a:p>
            <a:r>
              <a:rPr lang="en-CH" sz="2400" b="1" dirty="0"/>
              <a:t>How would you fix it?</a:t>
            </a:r>
          </a:p>
        </p:txBody>
      </p:sp>
      <p:sp>
        <p:nvSpPr>
          <p:cNvPr id="2" name="Rectangle 1">
            <a:extLst>
              <a:ext uri="{FF2B5EF4-FFF2-40B4-BE49-F238E27FC236}">
                <a16:creationId xmlns:a16="http://schemas.microsoft.com/office/drawing/2014/main" id="{0BE59222-B0C8-121E-3AED-3472579DEDEF}"/>
              </a:ext>
            </a:extLst>
          </p:cNvPr>
          <p:cNvSpPr/>
          <p:nvPr/>
        </p:nvSpPr>
        <p:spPr>
          <a:xfrm>
            <a:off x="8594768" y="3955835"/>
            <a:ext cx="2759032" cy="24005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Smells #2 and #3 not true in this example</a:t>
            </a:r>
          </a:p>
          <a:p>
            <a:pPr algn="ctr"/>
            <a:endParaRPr lang="en-US" dirty="0">
              <a:solidFill>
                <a:schemeClr val="tx1"/>
              </a:solidFill>
            </a:endParaRPr>
          </a:p>
          <a:p>
            <a:pPr algn="ctr"/>
            <a:r>
              <a:rPr lang="en-US" dirty="0">
                <a:solidFill>
                  <a:schemeClr val="tx1"/>
                </a:solidFill>
              </a:rPr>
              <a:t>missing: </a:t>
            </a:r>
          </a:p>
          <a:p>
            <a:pPr marL="285750" indent="-285750" algn="ctr">
              <a:buFontTx/>
              <a:buChar char="-"/>
            </a:pPr>
            <a:r>
              <a:rPr lang="en-US" dirty="0">
                <a:solidFill>
                  <a:schemeClr val="tx1"/>
                </a:solidFill>
              </a:rPr>
              <a:t>difficult to test </a:t>
            </a:r>
          </a:p>
          <a:p>
            <a:pPr marL="285750" indent="-285750" algn="ctr">
              <a:buFontTx/>
              <a:buChar char="-"/>
            </a:pPr>
            <a:r>
              <a:rPr lang="en-US" dirty="0">
                <a:solidFill>
                  <a:schemeClr val="tx1"/>
                </a:solidFill>
              </a:rPr>
              <a:t>not flexible, what if I want to create an instance from file?</a:t>
            </a:r>
          </a:p>
        </p:txBody>
      </p:sp>
    </p:spTree>
    <p:extLst>
      <p:ext uri="{BB962C8B-B14F-4D97-AF65-F5344CB8AC3E}">
        <p14:creationId xmlns:p14="http://schemas.microsoft.com/office/powerpoint/2010/main" val="330246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1938992"/>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types</a:t>
            </a:r>
          </a:p>
          <a:p>
            <a:pPr marL="285750" indent="-285750">
              <a:buFont typeface="Arial" panose="020B0604020202020204" pitchFamily="34" charset="0"/>
              <a:buChar char="•"/>
            </a:pPr>
            <a:r>
              <a:rPr lang="en-CH" sz="2000" dirty="0"/>
              <a:t>We need to define constructor parameters that are not used in some code paths</a:t>
            </a:r>
          </a:p>
          <a:p>
            <a:pPr marL="285750" indent="-285750">
              <a:buFont typeface="Arial" panose="020B0604020202020204" pitchFamily="34" charset="0"/>
              <a:buChar char="•"/>
            </a:pPr>
            <a:r>
              <a:rPr lang="en-CH" sz="2000" dirty="0"/>
              <a:t>Most constructor parameters are never used again</a:t>
            </a:r>
            <a:br>
              <a:rPr lang="en-CH" sz="2000" dirty="0"/>
            </a:br>
            <a:endParaRPr lang="en-CH" sz="2000" dirty="0"/>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3653231"/>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4968787"/>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440607"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5731878"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170099"/>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285750" indent="-285750">
              <a:buFont typeface="Arial" panose="020B0604020202020204" pitchFamily="34" charset="0"/>
              <a:buChar char="•"/>
            </a:pPr>
            <a:r>
              <a:rPr lang="en-CH" sz="2000" dirty="0"/>
              <a:t>The </a:t>
            </a:r>
            <a:r>
              <a:rPr lang="en-CH" sz="2000" strike="sngStrike" dirty="0"/>
              <a:t>constructor</a:t>
            </a:r>
            <a:r>
              <a:rPr lang="en-CH" sz="2000" dirty="0"/>
              <a:t> </a:t>
            </a:r>
            <a:r>
              <a:rPr lang="en-CH" sz="2000" dirty="0">
                <a:solidFill>
                  <a:schemeClr val="accent6"/>
                </a:solidFill>
              </a:rPr>
              <a:t>factory method </a:t>
            </a:r>
            <a:r>
              <a:rPr lang="en-CH" sz="2000" dirty="0"/>
              <a:t>will become longer with more initialization types</a:t>
            </a:r>
          </a:p>
          <a:p>
            <a:pPr marL="285750" indent="-285750">
              <a:buFont typeface="Arial" panose="020B0604020202020204" pitchFamily="34" charset="0"/>
              <a:buChar char="•"/>
            </a:pPr>
            <a:r>
              <a:rPr lang="en-CH" sz="2000" dirty="0"/>
              <a:t>We need to define </a:t>
            </a:r>
            <a:r>
              <a:rPr lang="en-CH" sz="2000" strike="sngStrike" dirty="0"/>
              <a:t>constructor</a:t>
            </a:r>
            <a:r>
              <a:rPr lang="en-CH" sz="2000" dirty="0"/>
              <a:t> </a:t>
            </a:r>
            <a:r>
              <a:rPr lang="en-CH" sz="2000" dirty="0">
                <a:solidFill>
                  <a:schemeClr val="accent6"/>
                </a:solidFill>
              </a:rPr>
              <a:t>factory method </a:t>
            </a:r>
            <a:r>
              <a:rPr lang="en-CH" sz="2000" dirty="0"/>
              <a:t>parameters that are not used in some code paths</a:t>
            </a:r>
          </a:p>
          <a:p>
            <a:pPr marL="285750" indent="-285750">
              <a:buFont typeface="Arial" panose="020B0604020202020204" pitchFamily="34" charset="0"/>
              <a:buChar char="•"/>
            </a:pPr>
            <a:r>
              <a:rPr lang="en-CH" sz="2000" strike="sngStrike" dirty="0"/>
              <a:t>Most constructor parameters are never used again</a:t>
            </a:r>
            <a:br>
              <a:rPr lang="en-CH" sz="2000" dirty="0"/>
            </a:br>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3346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4351942" y="5181241"/>
            <a:ext cx="3004822" cy="1200329"/>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should we show this in a </a:t>
            </a:r>
            <a:r>
              <a:rPr lang="en-DE">
                <a:solidFill>
                  <a:schemeClr val="tx1"/>
                </a:solidFill>
              </a:rPr>
              <a:t>notebook?</a:t>
            </a:r>
            <a:endParaRPr lang="en-US" dirty="0">
              <a:solidFill>
                <a:schemeClr val="tx1"/>
              </a:solidFill>
            </a:endParaRPr>
          </a:p>
          <a:p>
            <a:pPr algn="ctr"/>
            <a:r>
              <a:rPr lang="en-US" dirty="0">
                <a:solidFill>
                  <a:schemeClr val="tx1"/>
                </a:solidFill>
              </a:rPr>
              <a:t>Pietro: Yes, it’s the Step 2a one</a:t>
            </a:r>
            <a:endParaRPr lang="en-DE" dirty="0">
              <a:solidFill>
                <a:schemeClr val="tx1"/>
              </a:solidFill>
            </a:endParaRPr>
          </a:p>
        </p:txBody>
      </p:sp>
    </p:spTree>
    <p:extLst>
      <p:ext uri="{BB962C8B-B14F-4D97-AF65-F5344CB8AC3E}">
        <p14:creationId xmlns:p14="http://schemas.microsoft.com/office/powerpoint/2010/main" val="362365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1" y="1096962"/>
            <a:ext cx="12192000" cy="3235325"/>
          </a:xfrm>
        </p:spPr>
        <p:txBody>
          <a:bodyPr>
            <a:norm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1524000" y="5275264"/>
            <a:ext cx="9144000" cy="625473"/>
          </a:xfrm>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r>
              <a:rPr lang="en-CH"/>
              <a:t>Here </a:t>
            </a:r>
            <a:r>
              <a:rPr lang="en-CH" dirty="0"/>
              <a:t>the exercise about breaking 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755266" y="264178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I think a part of the exersize should be havinG A JSON file that gets read, in which it contains the parameters and the name of the initialization method or something and the factory method should be from_json</a:t>
            </a:r>
          </a:p>
          <a:p>
            <a:pPr marL="285750" indent="-285750" algn="ctr">
              <a:buFontTx/>
              <a:buChar char="-"/>
            </a:pPr>
            <a:r>
              <a:rPr lang="en-DE" dirty="0">
                <a:solidFill>
                  <a:schemeClr val="tx1"/>
                </a:solidFill>
              </a:rPr>
              <a:t>should there be a discussion about whether the instance should have memory? Or whether it represents it’s current state. Right now the walker itself doesn’t store it’s own current position.</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184532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lstStyle/>
          <a:p>
            <a:r>
              <a:rPr lang="en-CH" dirty="0"/>
              <a:t>Serialization, show the code</a:t>
            </a:r>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21634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en-CH"/>
              <a:t>Common concepts in research projects </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en-CH"/>
              <a:t>Common concepts in research projects </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en-CH"/>
              <a:t>Common concepts in research projects </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a:t>
            </a:r>
            <a:r>
              <a:rPr lang="en-DE"/>
              <a:t>has its </a:t>
            </a:r>
            <a:r>
              <a:rPr lang="en-DE" dirty="0"/>
              <a:t>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7-Headed Monster : r/creepy">
            <a:extLst>
              <a:ext uri="{FF2B5EF4-FFF2-40B4-BE49-F238E27FC236}">
                <a16:creationId xmlns:a16="http://schemas.microsoft.com/office/drawing/2014/main" id="{50EE7F39-B7F5-6D45-BA39-CC97ADDA2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637" y="136525"/>
            <a:ext cx="5027084" cy="3961342"/>
          </a:xfrm>
          <a:prstGeom prst="rect">
            <a:avLst/>
          </a:prstGeom>
          <a:ln>
            <a:noFill/>
          </a:ln>
          <a:effectLst>
            <a:softEdge rad="176063"/>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p:txBody>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8199" y="2215622"/>
            <a:ext cx="10160001" cy="3961342"/>
          </a:xfrm>
        </p:spPr>
        <p:txBody>
          <a:bodyPr>
            <a:normAutofit/>
          </a:bodyPr>
          <a:lstStyle/>
          <a:p>
            <a:r>
              <a:rPr lang="en-CH" dirty="0"/>
              <a:t>You studied the language</a:t>
            </a:r>
          </a:p>
          <a:p>
            <a:r>
              <a:rPr lang="en-CH" dirty="0"/>
              <a:t>You learned the libraries</a:t>
            </a:r>
          </a:p>
          <a:p>
            <a:r>
              <a:rPr lang="en-CH" dirty="0"/>
              <a:t>You coded for months</a:t>
            </a:r>
            <a:br>
              <a:rPr lang="en-CH" dirty="0"/>
            </a:br>
            <a:br>
              <a:rPr lang="en-CH" dirty="0"/>
            </a:br>
            <a:endParaRPr lang="en-CH" dirty="0"/>
          </a:p>
          <a:p>
            <a:r>
              <a:rPr lang="en-CH" dirty="0"/>
              <a:t>And yet the code still feels like a 7-heads apocaliptic monster. Changes are painful, new features break old functionality, reproducing previous results becomes a git-checkout juggling exercise</a:t>
            </a:r>
          </a:p>
          <a:p>
            <a:pPr marL="0" indent="0">
              <a:buNone/>
            </a:pPr>
            <a:endParaRPr lang="en-CH" dirty="0"/>
          </a:p>
        </p:txBody>
      </p:sp>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folders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812B-758C-7BBC-1066-E9C075149DBA}"/>
              </a:ext>
            </a:extLst>
          </p:cNvPr>
          <p:cNvSpPr>
            <a:spLocks noGrp="1"/>
          </p:cNvSpPr>
          <p:nvPr>
            <p:ph type="title"/>
          </p:nvPr>
        </p:nvSpPr>
        <p:spPr/>
        <p:txBody>
          <a:bodyPr/>
          <a:lstStyle/>
          <a:p>
            <a:r>
              <a:rPr lang="en-GB" dirty="0"/>
              <a:t>m</a:t>
            </a:r>
            <a:r>
              <a:rPr lang="en-DE" dirty="0"/>
              <a:t>eta.txt</a:t>
            </a:r>
          </a:p>
        </p:txBody>
      </p:sp>
      <p:pic>
        <p:nvPicPr>
          <p:cNvPr id="7" name="Content Placeholder 6">
            <a:extLst>
              <a:ext uri="{FF2B5EF4-FFF2-40B4-BE49-F238E27FC236}">
                <a16:creationId xmlns:a16="http://schemas.microsoft.com/office/drawing/2014/main" id="{73B7E031-6019-00B9-B39A-3200B9D565A1}"/>
              </a:ext>
            </a:extLst>
          </p:cNvPr>
          <p:cNvPicPr>
            <a:picLocks noGrp="1" noChangeAspect="1"/>
          </p:cNvPicPr>
          <p:nvPr>
            <p:ph idx="1"/>
          </p:nvPr>
        </p:nvPicPr>
        <p:blipFill>
          <a:blip r:embed="rId2"/>
          <a:stretch>
            <a:fillRect/>
          </a:stretch>
        </p:blipFill>
        <p:spPr>
          <a:xfrm>
            <a:off x="547551" y="3428730"/>
            <a:ext cx="8013700" cy="901700"/>
          </a:xfrm>
        </p:spPr>
      </p:pic>
      <p:sp>
        <p:nvSpPr>
          <p:cNvPr id="4" name="Footer Placeholder 3">
            <a:extLst>
              <a:ext uri="{FF2B5EF4-FFF2-40B4-BE49-F238E27FC236}">
                <a16:creationId xmlns:a16="http://schemas.microsoft.com/office/drawing/2014/main" id="{A6A67DD7-C651-2078-4F42-70D274F93A11}"/>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9998BCFB-4B2A-34FB-1054-72D771EBB579}"/>
              </a:ext>
            </a:extLst>
          </p:cNvPr>
          <p:cNvSpPr/>
          <p:nvPr/>
        </p:nvSpPr>
        <p:spPr>
          <a:xfrm>
            <a:off x="7132319" y="3500702"/>
            <a:ext cx="4994505"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algn="ctr"/>
            <a:r>
              <a:rPr lang="en-DE" dirty="0">
                <a:solidFill>
                  <a:schemeClr val="tx1"/>
                </a:solidFill>
              </a:rPr>
              <a:t>Not sure about this slide. Would you do it like this???</a:t>
            </a:r>
          </a:p>
        </p:txBody>
      </p:sp>
      <p:sp>
        <p:nvSpPr>
          <p:cNvPr id="8" name="Content Placeholder 2">
            <a:extLst>
              <a:ext uri="{FF2B5EF4-FFF2-40B4-BE49-F238E27FC236}">
                <a16:creationId xmlns:a16="http://schemas.microsoft.com/office/drawing/2014/main" id="{32085157-5127-E804-460B-C29E294E58A9}"/>
              </a:ext>
            </a:extLst>
          </p:cNvPr>
          <p:cNvSpPr txBox="1">
            <a:spLocks/>
          </p:cNvSpPr>
          <p:nvPr/>
        </p:nvSpPr>
        <p:spPr>
          <a:xfrm>
            <a:off x="547551" y="1560966"/>
            <a:ext cx="11374483" cy="1697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de-DE" dirty="0" err="1"/>
              <a:t>Could</a:t>
            </a:r>
            <a:r>
              <a:rPr lang="de-DE" dirty="0"/>
              <a:t> </a:t>
            </a:r>
            <a:r>
              <a:rPr lang="de-DE" dirty="0" err="1"/>
              <a:t>be</a:t>
            </a:r>
            <a:r>
              <a:rPr lang="de-DE" dirty="0"/>
              <a:t> a </a:t>
            </a:r>
            <a:r>
              <a:rPr lang="de-DE" dirty="0" err="1"/>
              <a:t>txt</a:t>
            </a:r>
            <a:r>
              <a:rPr lang="de-DE" dirty="0"/>
              <a:t> </a:t>
            </a:r>
            <a:r>
              <a:rPr lang="de-DE" dirty="0" err="1"/>
              <a:t>or</a:t>
            </a:r>
            <a:r>
              <a:rPr lang="de-DE" dirty="0"/>
              <a:t> </a:t>
            </a:r>
            <a:r>
              <a:rPr lang="de-DE" dirty="0" err="1"/>
              <a:t>json</a:t>
            </a:r>
            <a:r>
              <a:rPr lang="de-DE" dirty="0"/>
              <a:t> </a:t>
            </a:r>
            <a:r>
              <a:rPr lang="de-DE" dirty="0" err="1"/>
              <a:t>or</a:t>
            </a:r>
            <a:r>
              <a:rPr lang="de-DE" dirty="0"/>
              <a:t> </a:t>
            </a:r>
            <a:r>
              <a:rPr lang="de-DE" dirty="0" err="1"/>
              <a:t>other</a:t>
            </a:r>
            <a:r>
              <a:rPr lang="de-DE" dirty="0"/>
              <a:t> human </a:t>
            </a:r>
            <a:r>
              <a:rPr lang="de-DE" dirty="0" err="1"/>
              <a:t>readable</a:t>
            </a:r>
            <a:r>
              <a:rPr lang="de-DE" dirty="0"/>
              <a:t> </a:t>
            </a:r>
            <a:r>
              <a:rPr lang="de-DE" dirty="0" err="1"/>
              <a:t>file</a:t>
            </a:r>
            <a:endParaRPr lang="de-DE" dirty="0"/>
          </a:p>
          <a:p>
            <a:pPr>
              <a:buFontTx/>
              <a:buChar char="-"/>
            </a:pPr>
            <a:r>
              <a:rPr lang="de-DE" dirty="0"/>
              <a:t>Stores </a:t>
            </a:r>
            <a:r>
              <a:rPr lang="de-DE" dirty="0" err="1"/>
              <a:t>information</a:t>
            </a:r>
            <a:r>
              <a:rPr lang="de-DE" dirty="0"/>
              <a:t> </a:t>
            </a:r>
            <a:r>
              <a:rPr lang="de-DE" dirty="0" err="1"/>
              <a:t>about</a:t>
            </a:r>
            <a:r>
              <a:rPr lang="de-DE" dirty="0"/>
              <a:t> </a:t>
            </a:r>
            <a:r>
              <a:rPr lang="de-DE" dirty="0" err="1"/>
              <a:t>when</a:t>
            </a:r>
            <a:r>
              <a:rPr lang="de-DE" dirty="0"/>
              <a:t> </a:t>
            </a:r>
            <a:r>
              <a:rPr lang="de-DE" dirty="0" err="1"/>
              <a:t>some</a:t>
            </a:r>
            <a:r>
              <a:rPr lang="de-DE" dirty="0"/>
              <a:t> </a:t>
            </a:r>
            <a:r>
              <a:rPr lang="de-DE" dirty="0" err="1"/>
              <a:t>data</a:t>
            </a:r>
            <a:r>
              <a:rPr lang="de-DE" dirty="0"/>
              <a:t>/</a:t>
            </a:r>
            <a:r>
              <a:rPr lang="de-DE" dirty="0" err="1"/>
              <a:t>results</a:t>
            </a:r>
            <a:r>
              <a:rPr lang="de-DE" dirty="0"/>
              <a:t> </a:t>
            </a:r>
            <a:r>
              <a:rPr lang="de-DE" dirty="0" err="1"/>
              <a:t>were</a:t>
            </a:r>
            <a:r>
              <a:rPr lang="de-DE" dirty="0"/>
              <a:t> </a:t>
            </a:r>
            <a:r>
              <a:rPr lang="de-DE" dirty="0" err="1"/>
              <a:t>generated</a:t>
            </a:r>
            <a:r>
              <a:rPr lang="de-DE" dirty="0"/>
              <a:t> and </a:t>
            </a:r>
            <a:r>
              <a:rPr lang="de-DE" dirty="0" err="1"/>
              <a:t>with</a:t>
            </a:r>
            <a:r>
              <a:rPr lang="de-DE" dirty="0"/>
              <a:t> </a:t>
            </a:r>
            <a:r>
              <a:rPr lang="de-DE" dirty="0" err="1"/>
              <a:t>which</a:t>
            </a:r>
            <a:r>
              <a:rPr lang="de-DE" dirty="0"/>
              <a:t> </a:t>
            </a:r>
            <a:r>
              <a:rPr lang="de-DE" dirty="0" err="1"/>
              <a:t>version</a:t>
            </a:r>
            <a:r>
              <a:rPr lang="de-DE" dirty="0"/>
              <a:t> </a:t>
            </a:r>
            <a:r>
              <a:rPr lang="de-DE" dirty="0" err="1"/>
              <a:t>of</a:t>
            </a:r>
            <a:r>
              <a:rPr lang="de-DE" dirty="0"/>
              <a:t> </a:t>
            </a:r>
            <a:r>
              <a:rPr lang="de-DE" dirty="0" err="1"/>
              <a:t>your</a:t>
            </a:r>
            <a:r>
              <a:rPr lang="de-DE" dirty="0"/>
              <a:t> code.</a:t>
            </a:r>
            <a:endParaRPr lang="en-DE" dirty="0"/>
          </a:p>
        </p:txBody>
      </p:sp>
      <p:pic>
        <p:nvPicPr>
          <p:cNvPr id="10" name="Picture 9" descr="Text&#10;&#10;Description automatically generated">
            <a:extLst>
              <a:ext uri="{FF2B5EF4-FFF2-40B4-BE49-F238E27FC236}">
                <a16:creationId xmlns:a16="http://schemas.microsoft.com/office/drawing/2014/main" id="{5E1467AA-7070-1DFC-33E5-40983DE4401C}"/>
              </a:ext>
            </a:extLst>
          </p:cNvPr>
          <p:cNvPicPr>
            <a:picLocks noChangeAspect="1"/>
          </p:cNvPicPr>
          <p:nvPr/>
        </p:nvPicPr>
        <p:blipFill>
          <a:blip r:embed="rId3"/>
          <a:stretch>
            <a:fillRect/>
          </a:stretch>
        </p:blipFill>
        <p:spPr>
          <a:xfrm>
            <a:off x="547551" y="4473356"/>
            <a:ext cx="5992586" cy="1020715"/>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62CDA25C-CF37-AF75-058A-87803C438749}"/>
              </a:ext>
            </a:extLst>
          </p:cNvPr>
          <p:cNvPicPr>
            <a:picLocks noChangeAspect="1"/>
          </p:cNvPicPr>
          <p:nvPr/>
        </p:nvPicPr>
        <p:blipFill>
          <a:blip r:embed="rId4"/>
          <a:stretch>
            <a:fillRect/>
          </a:stretch>
        </p:blipFill>
        <p:spPr>
          <a:xfrm>
            <a:off x="484415" y="5696674"/>
            <a:ext cx="4947570" cy="659676"/>
          </a:xfrm>
          <a:prstGeom prst="rect">
            <a:avLst/>
          </a:prstGeom>
        </p:spPr>
      </p:pic>
    </p:spTree>
    <p:extLst>
      <p:ext uri="{BB962C8B-B14F-4D97-AF65-F5344CB8AC3E}">
        <p14:creationId xmlns:p14="http://schemas.microsoft.com/office/powerpoint/2010/main" val="2807728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1334525" y="184930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There could be </a:t>
            </a:r>
            <a:r>
              <a:rPr lang="en-DE">
                <a:solidFill>
                  <a:schemeClr val="tx1"/>
                </a:solidFill>
              </a:rPr>
              <a:t>an exer</a:t>
            </a:r>
            <a:r>
              <a:rPr lang="en-US" dirty="0">
                <a:solidFill>
                  <a:schemeClr val="tx1"/>
                </a:solidFill>
              </a:rPr>
              <a:t>c</a:t>
            </a:r>
            <a:r>
              <a:rPr lang="en-DE">
                <a:solidFill>
                  <a:schemeClr val="tx1"/>
                </a:solidFill>
              </a:rPr>
              <a:t>i</a:t>
            </a:r>
            <a:r>
              <a:rPr lang="en-US" dirty="0">
                <a:solidFill>
                  <a:schemeClr val="tx1"/>
                </a:solidFill>
              </a:rPr>
              <a:t>s</a:t>
            </a:r>
            <a:r>
              <a:rPr lang="en-DE">
                <a:solidFill>
                  <a:schemeClr val="tx1"/>
                </a:solidFill>
              </a:rPr>
              <a:t>e </a:t>
            </a:r>
            <a:r>
              <a:rPr lang="en-DE" dirty="0">
                <a:solidFill>
                  <a:schemeClr val="tx1"/>
                </a:solidFill>
              </a:rPr>
              <a:t>where we ask them to simulate a trajectory and save all the appropriate meta data. We ask them to write the json, manager code that  reads it and simulates and saves, and the plotting code. At the end they will have one complete “experiment” folder</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21788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21766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26449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pic>
        <p:nvPicPr>
          <p:cNvPr id="3" name="Picture 2">
            <a:extLst>
              <a:ext uri="{FF2B5EF4-FFF2-40B4-BE49-F238E27FC236}">
                <a16:creationId xmlns:a16="http://schemas.microsoft.com/office/drawing/2014/main" id="{F6B7FA83-C3CC-4544-8708-CF191874A57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30600" y="2502848"/>
            <a:ext cx="5130800" cy="3617022"/>
          </a:xfrm>
          <a:prstGeom prst="rect">
            <a:avLst/>
          </a:prstGeom>
        </p:spPr>
      </p:pic>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54212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1290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5"/>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6"/>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7"/>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8"/>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679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21FEAD-D522-F74A-A75F-EB58BCF706ED}"/>
              </a:ext>
            </a:extLst>
          </p:cNvPr>
          <p:cNvPicPr>
            <a:picLocks noChangeAspect="1"/>
          </p:cNvPicPr>
          <p:nvPr/>
        </p:nvPicPr>
        <p:blipFill>
          <a:blip r:embed="rId2">
            <a:clrChange>
              <a:clrFrom>
                <a:srgbClr val="FCFCFC"/>
              </a:clrFrom>
              <a:clrTo>
                <a:srgbClr val="FCFCFC">
                  <a:alpha val="0"/>
                </a:srgbClr>
              </a:clrTo>
            </a:clrChange>
          </a:blip>
          <a:stretch>
            <a:fillRect/>
          </a:stretch>
        </p:blipFill>
        <p:spPr>
          <a:xfrm>
            <a:off x="7374467" y="4295669"/>
            <a:ext cx="4817533" cy="2562331"/>
          </a:xfrm>
          <a:prstGeom prst="rect">
            <a:avLst/>
          </a:prstGeom>
        </p:spPr>
      </p:pic>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9138424" cy="4695296"/>
          </a:xfrm>
        </p:spPr>
        <p:txBody>
          <a:bodyPr/>
          <a:lstStyle/>
          <a:p>
            <a:pPr marL="0" indent="0">
              <a:buNone/>
            </a:pPr>
            <a:r>
              <a:rPr lang="en-US" dirty="0"/>
              <a:t>Smell code might work right now, but in time it is going to have one or more of these issues:</a:t>
            </a:r>
          </a:p>
          <a:p>
            <a:r>
              <a:rPr lang="en-US" b="1" dirty="0"/>
              <a:t>Redundant</a:t>
            </a:r>
            <a:r>
              <a:rPr lang="en-US" dirty="0"/>
              <a:t>: an update in one place would need to be duplicated multiple times</a:t>
            </a:r>
          </a:p>
          <a:p>
            <a:r>
              <a:rPr lang="en-US" b="1" dirty="0"/>
              <a:t>Not flexible</a:t>
            </a:r>
            <a:r>
              <a:rPr lang="en-US" dirty="0"/>
              <a:t>: adding new functionality and modifying exiting features require extensive rewrites or hacks</a:t>
            </a:r>
            <a:endParaRPr lang="en-US" b="1" dirty="0"/>
          </a:p>
          <a:p>
            <a:r>
              <a:rPr lang="en-US" b="1" dirty="0"/>
              <a:t>Hard to read and test</a:t>
            </a:r>
            <a:r>
              <a:rPr lang="en-US" dirty="0"/>
              <a:t>: the code that performs the interesting computation is mixed with the code </a:t>
            </a:r>
            <a:br>
              <a:rPr lang="en-US" dirty="0"/>
            </a:br>
            <a:r>
              <a:rPr lang="en-US" dirty="0"/>
              <a:t>that does the repetitive boilerplate</a:t>
            </a:r>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29033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Put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27410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1FC1-E2A7-C623-48C4-099436817AB3}"/>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477607C-19C2-B68F-ED7F-40B881AEC40A}"/>
              </a:ext>
            </a:extLst>
          </p:cNvPr>
          <p:cNvSpPr>
            <a:spLocks noGrp="1"/>
          </p:cNvSpPr>
          <p:nvPr>
            <p:ph idx="1"/>
          </p:nvPr>
        </p:nvSpPr>
        <p:spPr/>
        <p:txBody>
          <a:bodyPr/>
          <a:lstStyle/>
          <a:p>
            <a:r>
              <a:rPr lang="en-CH" dirty="0"/>
              <a:t>We’ll show some code, and put it together and break it apart several times to illustrate how to make it practical to use, but flexible </a:t>
            </a:r>
          </a:p>
          <a:p>
            <a:r>
              <a:rPr lang="en-CH" dirty="0"/>
              <a:t>Then we’ll discuss how to do a similar thing at a research project level</a:t>
            </a:r>
          </a:p>
          <a:p>
            <a:endParaRPr lang="en-CH" dirty="0"/>
          </a:p>
        </p:txBody>
      </p:sp>
      <p:sp>
        <p:nvSpPr>
          <p:cNvPr id="4" name="Footer Placeholder 3">
            <a:extLst>
              <a:ext uri="{FF2B5EF4-FFF2-40B4-BE49-F238E27FC236}">
                <a16:creationId xmlns:a16="http://schemas.microsoft.com/office/drawing/2014/main" id="{7FAF1188-9E74-40B6-D8E9-BBED76F6736D}"/>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57636D9D-227E-9FCB-FEAF-E76962E9C57D}"/>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189067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63737</TotalTime>
  <Words>4965</Words>
  <Application>Microsoft Macintosh PowerPoint</Application>
  <PresentationFormat>Widescreen</PresentationFormat>
  <Paragraphs>531</Paragraphs>
  <Slides>70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Calibri Light</vt:lpstr>
      <vt:lpstr>Consolas</vt:lpstr>
      <vt:lpstr>Courier</vt:lpstr>
      <vt:lpstr>Courier New</vt:lpstr>
      <vt:lpstr>Office Theme</vt:lpstr>
      <vt:lpstr>Schedule option 2; 3.5h</vt:lpstr>
      <vt:lpstr>Start: ask who has written a class before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PowerPoint Presentation</vt:lpstr>
      <vt:lpstr>Chapter 1: Introduction to classes Put together things that belong together</vt:lpstr>
      <vt:lpstr>Open discussion</vt:lpstr>
      <vt:lpstr>Go to “classes” notebooks</vt:lpstr>
      <vt:lpstr>Excursion: let’s walk!</vt:lpstr>
      <vt:lpstr>Excursion: let’s walk!</vt:lpstr>
      <vt:lpstr>Excursion: let’s walk!</vt:lpstr>
      <vt:lpstr>Excursion: let’s walk!</vt:lpstr>
      <vt:lpstr>Hands-on: Turn the walker code into a class </vt:lpstr>
      <vt:lpstr>After exercise, open discussion notes</vt:lpstr>
      <vt:lpstr>Summary: One of the smell of classes</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Break out the part that varies independently!</vt:lpstr>
      <vt:lpstr>Break out the part that varies!</vt:lpstr>
      <vt:lpstr>Break out the part that varies!</vt:lpstr>
      <vt:lpstr>Hands On: Here the exercise about breaking out the next step probability</vt:lpstr>
      <vt:lpstr>Persistence</vt:lpstr>
      <vt:lpstr>Recap: Class structure</vt:lpstr>
      <vt:lpstr>What is an API?</vt:lpstr>
      <vt:lpstr>Architecture discussion?</vt:lpstr>
      <vt:lpstr>Separate what varies independently Part 2 The same principle applies everywhere, including at the level of project</vt:lpstr>
      <vt:lpstr>Common concepts in research projects </vt:lpstr>
      <vt:lpstr>Common concepts in research projects </vt:lpstr>
      <vt:lpstr>Discussion Points</vt:lpstr>
      <vt:lpstr>Common concepts in research projects </vt:lpstr>
      <vt:lpstr>Discussion</vt:lpstr>
      <vt:lpstr>meta.txt</vt:lpstr>
      <vt:lpstr>Common concepts in research projects </vt:lpstr>
      <vt:lpstr>Hands On: Final Exercise</vt:lpstr>
      <vt:lpstr>Keep things open for extension</vt:lpstr>
      <vt:lpstr>Hooks patterns</vt:lpstr>
      <vt:lpstr>Thank you!</vt:lpstr>
      <vt:lpstr>PowerPoint Presentation</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431</cp:revision>
  <cp:lastPrinted>2019-09-03T16:05:03Z</cp:lastPrinted>
  <dcterms:created xsi:type="dcterms:W3CDTF">2018-07-24T12:49:38Z</dcterms:created>
  <dcterms:modified xsi:type="dcterms:W3CDTF">2022-08-14T19:31:54Z</dcterms:modified>
</cp:coreProperties>
</file>